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tmp" ContentType="image/pn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71" d="100"/>
          <a:sy n="71" d="100"/>
        </p:scale>
        <p:origin x="-1712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printerSettings" Target="printerSettings/printerSettings1.bin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A9195B-1337-6649-A9D9-C2F168D1B121}" type="datetimeFigureOut">
              <a:rPr lang="en-US" smtClean="0"/>
              <a:t>27/02/16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D7553A-F542-024E-AC12-931D418FFC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1205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7.1.1.1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IPv4 Addresses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7.1.1.4</a:t>
            </a:r>
            <a:r>
              <a:rPr lang="en-US" baseline="0" dirty="0" smtClean="0"/>
              <a:t>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Binary to Decimal Conversion (Cont.)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16059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7.1.1.4</a:t>
            </a:r>
            <a:r>
              <a:rPr lang="en-US" baseline="0" dirty="0" smtClean="0"/>
              <a:t>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Binary to Decimal Conversion (Cont.)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7.1.1.5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Activity – Binary to Decimal Conversion</a:t>
            </a:r>
            <a:endParaRPr lang="en-US" u="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05431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7.1.1.6  </a:t>
            </a:r>
            <a:r>
              <a:rPr lang="en-US" sz="1200" dirty="0" smtClean="0"/>
              <a:t>Decimal to Binary Conversion</a:t>
            </a:r>
            <a:endParaRPr lang="en-US" u="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65311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7.1.1.6 </a:t>
            </a:r>
            <a:r>
              <a:rPr lang="en-US" sz="1200" dirty="0" smtClean="0"/>
              <a:t>Decimal to Binary Conversion (Cont.)</a:t>
            </a:r>
            <a:endParaRPr lang="en-US" u="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7694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7.1.1.6 </a:t>
            </a:r>
            <a:r>
              <a:rPr lang="en-US" sz="1200" dirty="0" smtClean="0"/>
              <a:t>Decimal to Binary Conversion (Cont.)</a:t>
            </a:r>
            <a:endParaRPr lang="en-US" u="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93895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7.1.1.6 </a:t>
            </a:r>
            <a:r>
              <a:rPr lang="en-US" sz="1200" dirty="0" smtClean="0"/>
              <a:t>Decimal to Binary Conversion Examples</a:t>
            </a:r>
            <a:endParaRPr lang="en-US" u="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13049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7.1.1.6 </a:t>
            </a:r>
            <a:r>
              <a:rPr lang="en-US" sz="1200" dirty="0" smtClean="0"/>
              <a:t>Decimal to Binary Conversion Example</a:t>
            </a:r>
            <a:r>
              <a:rPr lang="en-US" sz="1200" baseline="0" dirty="0" smtClean="0"/>
              <a:t> (Cont.)</a:t>
            </a:r>
            <a:endParaRPr lang="en-US" u="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25896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7.1.1.6 </a:t>
            </a:r>
            <a:r>
              <a:rPr lang="en-US" sz="1200" dirty="0" smtClean="0"/>
              <a:t>Decimal to Binary Conversion Example</a:t>
            </a:r>
            <a:r>
              <a:rPr lang="en-US" sz="1200" baseline="0" dirty="0" smtClean="0"/>
              <a:t> (Cont.)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u="none" baseline="0" smtClean="0"/>
              <a:t>7.1.1.7 </a:t>
            </a:r>
            <a:r>
              <a:rPr 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Video Demonstration – Decimal to Binary Conversion</a:t>
            </a:r>
          </a:p>
          <a:p>
            <a:r>
              <a:rPr lang="en-US" u="none" smtClean="0"/>
              <a:t>7.1.1.8 </a:t>
            </a:r>
            <a:r>
              <a:rPr lang="en-US" u="none" dirty="0" smtClean="0"/>
              <a:t>Activity – Decimal to Binary Conversion</a:t>
            </a:r>
          </a:p>
          <a:p>
            <a:r>
              <a:rPr lang="en-US" u="none" dirty="0" smtClean="0"/>
              <a:t>7.1.1.9 Activity  - Binary Game</a:t>
            </a:r>
            <a:endParaRPr lang="en-US" u="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96097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7.1.1.1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IPv4 Addresses (Cont.)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71759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7.1.1.1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IPv4 Addresses (Cont.)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7.1.1.2 </a:t>
            </a:r>
            <a:r>
              <a:rPr lang="en-US" b="0" dirty="0" smtClean="0"/>
              <a:t>Video Demonstration – Converting Between Binary and Decimal Numbering Systems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50153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7.1.1.3</a:t>
            </a:r>
            <a:r>
              <a:rPr lang="en-US" baseline="0" dirty="0" smtClean="0"/>
              <a:t>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Positional Notation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7.1.1.3</a:t>
            </a:r>
            <a:r>
              <a:rPr lang="en-US" baseline="0" dirty="0" smtClean="0"/>
              <a:t>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Positional Notation (Cont.)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93919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7.1.1.3</a:t>
            </a:r>
            <a:r>
              <a:rPr lang="en-US" baseline="0" dirty="0" smtClean="0"/>
              <a:t>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Positional Notation (Cont.)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33830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7.1.1.3</a:t>
            </a:r>
            <a:r>
              <a:rPr lang="en-US" baseline="0" dirty="0" smtClean="0"/>
              <a:t>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Positional Notation (Cont.)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28489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7.1.1.4</a:t>
            </a:r>
            <a:r>
              <a:rPr lang="en-US" baseline="0" dirty="0" smtClean="0"/>
              <a:t>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Binary to Decimal Conversion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08626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7.1.1.4</a:t>
            </a:r>
            <a:r>
              <a:rPr lang="en-US" baseline="0" dirty="0" smtClean="0"/>
              <a:t>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Binary to Decimal Conversion (Cont.)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47197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emf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13DD7-2A5D-124A-8C54-FA2AA4CB1F11}" type="datetimeFigureOut">
              <a:rPr lang="en-US" smtClean="0"/>
              <a:t>27/02/16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7A11F-CBAF-6C48-9974-10DC97824B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9157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13DD7-2A5D-124A-8C54-FA2AA4CB1F11}" type="datetimeFigureOut">
              <a:rPr lang="en-US" smtClean="0"/>
              <a:t>27/02/16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7A11F-CBAF-6C48-9974-10DC97824B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926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13DD7-2A5D-124A-8C54-FA2AA4CB1F11}" type="datetimeFigureOut">
              <a:rPr lang="en-US" smtClean="0"/>
              <a:t>27/02/16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7A11F-CBAF-6C48-9974-10DC97824B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525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6382" y="4464066"/>
            <a:ext cx="3657600" cy="384721"/>
          </a:xfrm>
        </p:spPr>
        <p:txBody>
          <a:bodyPr>
            <a:spAutoFit/>
          </a:bodyPr>
          <a:lstStyle>
            <a:lvl1pPr marL="0" marR="0" indent="0" algn="l" defTabSz="914400" rtl="0" eaLnBrk="1" fontAlgn="auto" latinLnBrk="0" hangingPunct="1">
              <a:lnSpc>
                <a:spcPct val="95000"/>
              </a:lnSpc>
              <a:spcBef>
                <a:spcPct val="20000"/>
              </a:spcBef>
              <a:spcAft>
                <a:spcPts val="0"/>
              </a:spcAft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ct val="20000"/>
              </a:spcBef>
              <a:spcAft>
                <a:spcPts val="0"/>
              </a:spcAft>
              <a:buClr>
                <a:srgbClr val="92D050"/>
              </a:buClr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Speaker Name</a:t>
            </a:r>
          </a:p>
        </p:txBody>
      </p:sp>
      <p:sp>
        <p:nvSpPr>
          <p:cNvPr id="50" name="Title 1"/>
          <p:cNvSpPr>
            <a:spLocks noGrp="1"/>
          </p:cNvSpPr>
          <p:nvPr>
            <p:ph type="ctrTitle" hasCustomPrompt="1"/>
          </p:nvPr>
        </p:nvSpPr>
        <p:spPr>
          <a:xfrm>
            <a:off x="221393" y="1248229"/>
            <a:ext cx="8112125" cy="2907239"/>
          </a:xfrm>
        </p:spPr>
        <p:txBody>
          <a:bodyPr/>
          <a:lstStyle>
            <a:lvl1pPr algn="l" defTabSz="914400" rtl="0" eaLnBrk="1" latinLnBrk="0" hangingPunct="1">
              <a:lnSpc>
                <a:spcPts val="6200"/>
              </a:lnSpc>
              <a:spcBef>
                <a:spcPct val="0"/>
              </a:spcBef>
              <a:buNone/>
              <a:defRPr lang="en-US" sz="5400" b="0" kern="1200" dirty="0">
                <a:solidFill>
                  <a:schemeClr val="bg1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dirty="0" smtClean="0"/>
              <a:t>Presentation Title Goes Here</a:t>
            </a:r>
            <a:endParaRPr lang="en-US" dirty="0"/>
          </a:p>
        </p:txBody>
      </p:sp>
      <p:pic>
        <p:nvPicPr>
          <p:cNvPr id="44" name="Picture 2"/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12068" y="330200"/>
            <a:ext cx="2889136" cy="4803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6383" y="4862154"/>
            <a:ext cx="3657600" cy="355482"/>
          </a:xfrm>
        </p:spPr>
        <p:txBody>
          <a:bodyPr wrap="square">
            <a:spAutoFit/>
          </a:bodyPr>
          <a:lstStyle>
            <a:lvl1pPr marL="0" indent="0"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Speaker Title</a:t>
            </a:r>
            <a:endParaRPr 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236382" y="5231003"/>
            <a:ext cx="3657600" cy="297004"/>
          </a:xfrm>
        </p:spPr>
        <p:txBody>
          <a:bodyPr>
            <a:spAutoFit/>
          </a:bodyPr>
          <a:lstStyle>
            <a:lvl1pPr marL="0" indent="0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Date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0746916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torytel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29702" y="1918741"/>
            <a:ext cx="4117446" cy="3020518"/>
          </a:xfrm>
        </p:spPr>
        <p:txBody>
          <a:bodyPr vert="horz" lIns="82296" tIns="45720" rIns="82296" bIns="45720" rtlCol="0" anchor="ctr" anchorCtr="0">
            <a:noAutofit/>
          </a:bodyPr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  <a:defRPr kumimoji="0" lang="en-US" sz="5400" b="0" i="0" u="none" strike="noStrike" kern="1200" cap="none" spc="0" normalizeH="0" baseline="0" dirty="0">
                <a:ln>
                  <a:noFill/>
                </a:ln>
                <a:gradFill flip="none" rotWithShape="1">
                  <a:gsLst>
                    <a:gs pos="16000">
                      <a:srgbClr val="6B308D">
                        <a:lumMod val="80000"/>
                        <a:lumOff val="20000"/>
                      </a:srgbClr>
                    </a:gs>
                    <a:gs pos="100000">
                      <a:srgbClr val="28A7DF"/>
                    </a:gs>
                  </a:gsLst>
                  <a:lin ang="1800000" scaled="0"/>
                  <a:tileRect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dirty="0" smtClean="0"/>
              <a:t>Telling Shared Experiences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922519" y="777667"/>
            <a:ext cx="3895344" cy="5287676"/>
          </a:xfrm>
        </p:spPr>
        <p:txBody>
          <a:bodyPr anchor="ctr" anchorCtr="0">
            <a:normAutofit/>
          </a:bodyPr>
          <a:lstStyle>
            <a:lvl1pPr marL="0" indent="0">
              <a:buFontTx/>
              <a:buNone/>
              <a:defRPr lang="en-US" sz="2000" kern="1200" dirty="0">
                <a:solidFill>
                  <a:srgbClr val="493B93"/>
                </a:solidFill>
                <a:latin typeface="+mj-lt"/>
                <a:ea typeface="+mn-ea"/>
                <a:cs typeface="+mn-cs"/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marL="0" lvl="0" indent="0" algn="l" defTabSz="914400" rtl="0" eaLnBrk="1" latinLnBrk="0" hangingPunct="1">
              <a:lnSpc>
                <a:spcPts val="2400"/>
              </a:lnSpc>
              <a:spcBef>
                <a:spcPts val="0"/>
              </a:spcBef>
              <a:buClr>
                <a:srgbClr val="435153"/>
              </a:buClr>
              <a:buFont typeface="Arial" pitchFamily="34" charset="0"/>
              <a:buNone/>
            </a:pPr>
            <a:r>
              <a:rPr lang="en-US" dirty="0" smtClean="0"/>
              <a:t>Tell your story here</a:t>
            </a:r>
            <a:endParaRPr lang="en-US" dirty="0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4486587" y="777667"/>
            <a:ext cx="0" cy="5287676"/>
          </a:xfrm>
          <a:prstGeom prst="line">
            <a:avLst/>
          </a:prstGeom>
          <a:ln w="76200" cap="rnd">
            <a:gradFill>
              <a:gsLst>
                <a:gs pos="0">
                  <a:schemeClr val="tx1"/>
                </a:gs>
                <a:gs pos="50000">
                  <a:schemeClr val="accent4"/>
                </a:gs>
                <a:gs pos="100000">
                  <a:schemeClr val="tx2"/>
                </a:gs>
              </a:gsLst>
              <a:lin ang="12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8208023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1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 build="p">
        <p:tmplLst>
          <p:tmpl lvl="1">
            <p:tnLst>
              <p:par>
                <p:cTn xmlns:p14="http://schemas.microsoft.com/office/powerpoint/2010/main" presetID="10" presetClass="entr" presetSubtype="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1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lternate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itle 1"/>
          <p:cNvSpPr>
            <a:spLocks noGrp="1"/>
          </p:cNvSpPr>
          <p:nvPr>
            <p:ph type="ctrTitle" hasCustomPrompt="1"/>
          </p:nvPr>
        </p:nvSpPr>
        <p:spPr>
          <a:xfrm>
            <a:off x="221393" y="1248229"/>
            <a:ext cx="8112125" cy="2907239"/>
          </a:xfrm>
        </p:spPr>
        <p:txBody>
          <a:bodyPr/>
          <a:lstStyle>
            <a:lvl1pPr marL="0" indent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  <a:defRPr lang="en-US" sz="6000" b="0" kern="1200" spc="0" dirty="0">
                <a:gradFill flip="none" rotWithShape="1">
                  <a:gsLst>
                    <a:gs pos="16000">
                      <a:srgbClr val="6B308D">
                        <a:lumMod val="80000"/>
                        <a:lumOff val="20000"/>
                      </a:srgbClr>
                    </a:gs>
                    <a:gs pos="100000">
                      <a:srgbClr val="28A7DF"/>
                    </a:gs>
                  </a:gsLst>
                  <a:lin ang="1800000" scaled="0"/>
                  <a:tileRect/>
                </a:gradFill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dirty="0" smtClean="0"/>
              <a:t>Presentation </a:t>
            </a:r>
            <a:br>
              <a:rPr lang="en-US" dirty="0" smtClean="0"/>
            </a:br>
            <a:r>
              <a:rPr lang="en-US" dirty="0" smtClean="0"/>
              <a:t>Title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1559683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Segu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3376" y="4696378"/>
            <a:ext cx="8477250" cy="1844873"/>
          </a:xfrm>
          <a:prstGeom prst="rect">
            <a:avLst/>
          </a:prstGeom>
        </p:spPr>
      </p:pic>
      <p:sp>
        <p:nvSpPr>
          <p:cNvPr id="27" name="Rectangle 3"/>
          <p:cNvSpPr>
            <a:spLocks noChangeArrowheads="1"/>
          </p:cNvSpPr>
          <p:nvPr/>
        </p:nvSpPr>
        <p:spPr bwMode="white">
          <a:xfrm>
            <a:off x="0" y="0"/>
            <a:ext cx="9144000" cy="177800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dirty="0">
              <a:latin typeface="+mj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21393" y="399142"/>
            <a:ext cx="8548802" cy="4134758"/>
          </a:xfr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5400" b="0" kern="1200" spc="0" dirty="0">
                <a:gradFill flip="none" rotWithShape="1">
                  <a:gsLst>
                    <a:gs pos="16000">
                      <a:srgbClr val="6B308D">
                        <a:lumMod val="80000"/>
                        <a:lumOff val="20000"/>
                      </a:srgbClr>
                    </a:gs>
                    <a:gs pos="100000">
                      <a:srgbClr val="28A7DF"/>
                    </a:gs>
                  </a:gsLst>
                  <a:lin ang="1800000" scaled="0"/>
                  <a:tileRect/>
                </a:gradFill>
                <a:latin typeface="+mj-lt"/>
                <a:ea typeface="+mj-ea"/>
                <a:cs typeface="Arial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</a:pPr>
            <a:r>
              <a:rPr lang="en-US" dirty="0" smtClean="0"/>
              <a:t>Segue Title Here</a:t>
            </a:r>
            <a:endParaRPr lang="en-US" dirty="0"/>
          </a:p>
        </p:txBody>
      </p:sp>
      <p:sp>
        <p:nvSpPr>
          <p:cNvPr id="47" name="Rectangle 3"/>
          <p:cNvSpPr>
            <a:spLocks noChangeArrowheads="1"/>
          </p:cNvSpPr>
          <p:nvPr/>
        </p:nvSpPr>
        <p:spPr bwMode="hidden">
          <a:xfrm>
            <a:off x="0" y="0"/>
            <a:ext cx="9144000" cy="177800"/>
          </a:xfrm>
          <a:prstGeom prst="rect">
            <a:avLst/>
          </a:prstGeom>
          <a:solidFill>
            <a:srgbClr val="FFFFFF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dirty="0">
              <a:latin typeface="+mj-lt"/>
            </a:endParaRPr>
          </a:p>
        </p:txBody>
      </p:sp>
      <p:sp>
        <p:nvSpPr>
          <p:cNvPr id="24" name="Rectangle 5"/>
          <p:cNvSpPr>
            <a:spLocks noChangeArrowheads="1"/>
          </p:cNvSpPr>
          <p:nvPr userDrawn="1"/>
        </p:nvSpPr>
        <p:spPr bwMode="ltGray">
          <a:xfrm>
            <a:off x="7763787" y="6584512"/>
            <a:ext cx="592251" cy="175257"/>
          </a:xfrm>
          <a:prstGeom prst="rect">
            <a:avLst/>
          </a:prstGeom>
        </p:spPr>
        <p:txBody>
          <a:bodyPr wrap="none" lIns="82124" tIns="41061" rIns="82124" bIns="41061" anchor="b">
            <a:spAutoFit/>
          </a:bodyPr>
          <a:lstStyle/>
          <a:p>
            <a:pPr marL="0" algn="l" defTabSz="814388" rtl="0" eaLnBrk="1" latinLnBrk="0" hangingPunct="1">
              <a:lnSpc>
                <a:spcPct val="100000"/>
              </a:lnSpc>
            </a:pPr>
            <a:r>
              <a:rPr lang="en-US" sz="600" kern="1200" dirty="0">
                <a:solidFill>
                  <a:srgbClr val="808080"/>
                </a:solidFill>
                <a:latin typeface="+mj-lt"/>
                <a:ea typeface="+mn-ea"/>
                <a:cs typeface="+mn-cs"/>
              </a:rPr>
              <a:t>Cisco </a:t>
            </a:r>
            <a:r>
              <a:rPr lang="en-US" sz="600" kern="1200" dirty="0" smtClean="0">
                <a:solidFill>
                  <a:srgbClr val="808080"/>
                </a:solidFill>
                <a:latin typeface="+mj-lt"/>
                <a:ea typeface="+mn-ea"/>
                <a:cs typeface="+mn-cs"/>
              </a:rPr>
              <a:t>Public</a:t>
            </a:r>
            <a:endParaRPr lang="en-US" sz="600" kern="1200" dirty="0">
              <a:solidFill>
                <a:srgbClr val="808080"/>
              </a:solidFill>
              <a:latin typeface="+mj-lt"/>
              <a:ea typeface="+mn-ea"/>
              <a:cs typeface="+mn-cs"/>
            </a:endParaRPr>
          </a:p>
        </p:txBody>
      </p:sp>
      <p:sp>
        <p:nvSpPr>
          <p:cNvPr id="10" name="Rectangle 4"/>
          <p:cNvSpPr>
            <a:spLocks noChangeArrowheads="1"/>
          </p:cNvSpPr>
          <p:nvPr userDrawn="1"/>
        </p:nvSpPr>
        <p:spPr bwMode="ltGray">
          <a:xfrm>
            <a:off x="251373" y="6586246"/>
            <a:ext cx="3420515" cy="175257"/>
          </a:xfrm>
          <a:prstGeom prst="rect">
            <a:avLst/>
          </a:prstGeom>
        </p:spPr>
        <p:txBody>
          <a:bodyPr wrap="square" lIns="82124" tIns="41061" rIns="82124" bIns="41061" anchor="b" anchorCtr="0">
            <a:spAutoFit/>
          </a:bodyPr>
          <a:lstStyle/>
          <a:p>
            <a:pPr marL="0" algn="l" defTabSz="814388" rtl="0" eaLnBrk="1" latinLnBrk="0" hangingPunct="1">
              <a:lnSpc>
                <a:spcPct val="100000"/>
              </a:lnSpc>
            </a:pPr>
            <a:r>
              <a:rPr lang="en-US" sz="600" kern="1200" dirty="0" smtClean="0">
                <a:solidFill>
                  <a:srgbClr val="808080"/>
                </a:solidFill>
                <a:latin typeface="+mj-lt"/>
                <a:ea typeface="+mn-ea"/>
                <a:cs typeface="+mn-cs"/>
              </a:rPr>
              <a:t>© 2013 Cisco and/or its affiliates. All rights reserved.</a:t>
            </a:r>
            <a:endParaRPr lang="en-US" sz="600" kern="1200" dirty="0">
              <a:solidFill>
                <a:srgbClr val="808080"/>
              </a:solidFill>
              <a:latin typeface="+mj-lt"/>
              <a:ea typeface="+mn-ea"/>
              <a:cs typeface="+mn-cs"/>
            </a:endParaRPr>
          </a:p>
        </p:txBody>
      </p:sp>
      <p:sp>
        <p:nvSpPr>
          <p:cNvPr id="12" name="Rectangle 7"/>
          <p:cNvSpPr>
            <a:spLocks noChangeArrowheads="1"/>
          </p:cNvSpPr>
          <p:nvPr userDrawn="1"/>
        </p:nvSpPr>
        <p:spPr bwMode="ltGray">
          <a:xfrm>
            <a:off x="8639981" y="6580408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DFCF27A5-1A5B-48D3-A060-2758FFBB1ADD}" type="slidenum">
              <a:rPr lang="en-US" sz="600">
                <a:solidFill>
                  <a:srgbClr val="808080"/>
                </a:solidFill>
                <a:latin typeface="+mj-lt"/>
              </a:rPr>
              <a:pPr algn="r" defTabSz="814388">
                <a:lnSpc>
                  <a:spcPct val="100000"/>
                </a:lnSpc>
              </a:pPr>
              <a:t>‹#›</a:t>
            </a:fld>
            <a:endParaRPr lang="en-US" sz="600" dirty="0">
              <a:solidFill>
                <a:srgbClr val="80808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61411893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ulle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9702" y="432215"/>
            <a:ext cx="8588861" cy="8382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Slide Title Goes Here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28600" y="1344168"/>
            <a:ext cx="8577072" cy="4965192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/>
            <a:r>
              <a:rPr lang="en-US" dirty="0" smtClean="0"/>
              <a:t>Body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2424125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13DD7-2A5D-124A-8C54-FA2AA4CB1F11}" type="datetimeFigureOut">
              <a:rPr lang="en-US" smtClean="0"/>
              <a:t>27/02/16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7A11F-CBAF-6C48-9974-10DC97824B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1561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13DD7-2A5D-124A-8C54-FA2AA4CB1F11}" type="datetimeFigureOut">
              <a:rPr lang="en-US" smtClean="0"/>
              <a:t>27/02/16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7A11F-CBAF-6C48-9974-10DC97824B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3707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13DD7-2A5D-124A-8C54-FA2AA4CB1F11}" type="datetimeFigureOut">
              <a:rPr lang="en-US" smtClean="0"/>
              <a:t>27/02/16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7A11F-CBAF-6C48-9974-10DC97824B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7080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13DD7-2A5D-124A-8C54-FA2AA4CB1F11}" type="datetimeFigureOut">
              <a:rPr lang="en-US" smtClean="0"/>
              <a:t>27/02/16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7A11F-CBAF-6C48-9974-10DC97824B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4641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13DD7-2A5D-124A-8C54-FA2AA4CB1F11}" type="datetimeFigureOut">
              <a:rPr lang="en-US" smtClean="0"/>
              <a:t>27/02/16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7A11F-CBAF-6C48-9974-10DC97824B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14909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13DD7-2A5D-124A-8C54-FA2AA4CB1F11}" type="datetimeFigureOut">
              <a:rPr lang="en-US" smtClean="0"/>
              <a:t>27/02/16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7A11F-CBAF-6C48-9974-10DC97824B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91780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13DD7-2A5D-124A-8C54-FA2AA4CB1F11}" type="datetimeFigureOut">
              <a:rPr lang="en-US" smtClean="0"/>
              <a:t>27/02/16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7A11F-CBAF-6C48-9974-10DC97824B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5646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13DD7-2A5D-124A-8C54-FA2AA4CB1F11}" type="datetimeFigureOut">
              <a:rPr lang="en-US" smtClean="0"/>
              <a:t>27/02/16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7A11F-CBAF-6C48-9974-10DC97824B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9720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713DD7-2A5D-124A-8C54-FA2AA4CB1F11}" type="datetimeFigureOut">
              <a:rPr lang="en-US" smtClean="0"/>
              <a:t>27/02/16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47A11F-CBAF-6C48-9974-10DC97824B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7571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tmp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tmp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tmp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tmp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tmp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tmp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tmp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tmp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tmp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0.tmp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1.tmp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2.tmp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tmp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tm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mp"/><Relationship Id="rId4" Type="http://schemas.openxmlformats.org/officeDocument/2006/relationships/image" Target="../media/image7.tmp"/><Relationship Id="rId5" Type="http://schemas.openxmlformats.org/officeDocument/2006/relationships/image" Target="../media/image8.tmp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tm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6381" y="4462818"/>
            <a:ext cx="3803355" cy="384721"/>
          </a:xfrm>
        </p:spPr>
        <p:txBody>
          <a:bodyPr/>
          <a:lstStyle/>
          <a:p>
            <a:r>
              <a:rPr lang="en-US" dirty="0" smtClean="0"/>
              <a:t>Introduction to Networks v5.1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1393" y="722449"/>
            <a:ext cx="8112125" cy="2907239"/>
          </a:xfrm>
        </p:spPr>
        <p:txBody>
          <a:bodyPr/>
          <a:lstStyle/>
          <a:p>
            <a:r>
              <a:rPr lang="en-US" sz="4000" dirty="0" smtClean="0"/>
              <a:t>Chapter 7:</a:t>
            </a:r>
            <a:br>
              <a:rPr lang="en-US" sz="4000" dirty="0" smtClean="0"/>
            </a:br>
            <a:r>
              <a:rPr lang="en-US" sz="4000" dirty="0" smtClean="0"/>
              <a:t>Explore the Network</a:t>
            </a:r>
            <a:endParaRPr lang="en-US" sz="40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3908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Positional </a:t>
            </a:r>
            <a:r>
              <a:rPr lang="en-US" sz="3200" dirty="0" smtClean="0"/>
              <a:t>Notation (cont.)</a:t>
            </a:r>
            <a:endParaRPr lang="en-US" sz="3200" dirty="0"/>
          </a:p>
        </p:txBody>
      </p:sp>
      <p:pic>
        <p:nvPicPr>
          <p:cNvPr id="3" name="Picture 2" descr="Introduction to Networks - Google Chrome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66" t="29803" r="40000" b="27315"/>
          <a:stretch/>
        </p:blipFill>
        <p:spPr>
          <a:xfrm>
            <a:off x="646222" y="1454420"/>
            <a:ext cx="7851556" cy="481739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85216" y="1330976"/>
            <a:ext cx="497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435153"/>
                </a:solidFill>
              </a:rPr>
              <a:t>Binary Positional Notation</a:t>
            </a:r>
            <a:endParaRPr lang="en-US" dirty="0">
              <a:solidFill>
                <a:srgbClr val="43515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880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Positional </a:t>
            </a:r>
            <a:r>
              <a:rPr lang="en-US" sz="3200" dirty="0" smtClean="0"/>
              <a:t>Notation (cont.)</a:t>
            </a:r>
            <a:endParaRPr lang="en-US" sz="3200" dirty="0"/>
          </a:p>
        </p:txBody>
      </p:sp>
      <p:pic>
        <p:nvPicPr>
          <p:cNvPr id="2" name="Picture 1" descr="Introduction to Networks - Google Chrome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66" t="30040" r="39200" b="33238"/>
          <a:stretch/>
        </p:blipFill>
        <p:spPr>
          <a:xfrm>
            <a:off x="405838" y="1596753"/>
            <a:ext cx="8332325" cy="404862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85216" y="1561496"/>
            <a:ext cx="497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435153"/>
                </a:solidFill>
              </a:rPr>
              <a:t>Applying Binary Positional Notation</a:t>
            </a:r>
            <a:endParaRPr lang="en-US" dirty="0">
              <a:solidFill>
                <a:srgbClr val="43515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0952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Binary to Decimal Conversion</a:t>
            </a:r>
          </a:p>
        </p:txBody>
      </p:sp>
      <p:pic>
        <p:nvPicPr>
          <p:cNvPr id="3" name="Picture 2" descr="Introduction to Networks - Google Chrome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33" t="28856" r="39600" b="29921"/>
          <a:stretch/>
        </p:blipFill>
        <p:spPr>
          <a:xfrm>
            <a:off x="1455613" y="2955789"/>
            <a:ext cx="6232775" cy="3421145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000" dirty="0"/>
              <a:t>To convert a binary IPv4 address to its dotted decimal equivalent: </a:t>
            </a:r>
          </a:p>
          <a:p>
            <a:pPr marL="285750" indent="-285750"/>
            <a:r>
              <a:rPr lang="en-US" sz="2000" dirty="0"/>
              <a:t>Divide the IPv4 address into four 8-bit octets. </a:t>
            </a:r>
            <a:r>
              <a:rPr lang="en-US" sz="2000" dirty="0" smtClean="0"/>
              <a:t>Apply </a:t>
            </a:r>
            <a:r>
              <a:rPr lang="en-US" sz="2000" dirty="0"/>
              <a:t>the binary positional value to the first octet binary number and calculate accordingly.</a:t>
            </a:r>
          </a:p>
          <a:p>
            <a:pPr marL="285750" indent="-285750"/>
            <a:r>
              <a:rPr lang="en-US" sz="2000" dirty="0"/>
              <a:t>Repeat for each octet.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723259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Binary to Decimal </a:t>
            </a:r>
            <a:r>
              <a:rPr lang="en-US" sz="3200" dirty="0" smtClean="0"/>
              <a:t>Conversion (cont.)</a:t>
            </a:r>
            <a:endParaRPr lang="en-US" sz="3200" dirty="0"/>
          </a:p>
        </p:txBody>
      </p:sp>
      <p:pic>
        <p:nvPicPr>
          <p:cNvPr id="2" name="Picture 1" descr="Introduction to Networks - Google Chrome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33" t="29092" r="39200" b="28974"/>
          <a:stretch/>
        </p:blipFill>
        <p:spPr>
          <a:xfrm>
            <a:off x="667357" y="1411300"/>
            <a:ext cx="7809286" cy="4279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635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Binary to Decimal </a:t>
            </a:r>
            <a:r>
              <a:rPr lang="en-US" sz="3200" dirty="0" smtClean="0"/>
              <a:t>Conversion (cont.)</a:t>
            </a:r>
            <a:endParaRPr lang="en-US" sz="3200" dirty="0"/>
          </a:p>
        </p:txBody>
      </p:sp>
      <p:pic>
        <p:nvPicPr>
          <p:cNvPr id="3" name="Picture 2" descr="Introduction to Networks - Google Chrome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34" t="26960" r="38933" b="30632"/>
          <a:stretch/>
        </p:blipFill>
        <p:spPr>
          <a:xfrm>
            <a:off x="532123" y="1295220"/>
            <a:ext cx="8079755" cy="445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7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Binary to Decimal </a:t>
            </a:r>
            <a:r>
              <a:rPr lang="en-US" sz="3200" dirty="0" smtClean="0"/>
              <a:t>Conversion (cont.)</a:t>
            </a:r>
            <a:endParaRPr lang="en-US" sz="3200" dirty="0"/>
          </a:p>
        </p:txBody>
      </p:sp>
      <p:pic>
        <p:nvPicPr>
          <p:cNvPr id="2" name="Picture 1" descr="Introduction to Networks - Google Chrome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00" t="25776" r="39067" b="29685"/>
          <a:stretch/>
        </p:blipFill>
        <p:spPr>
          <a:xfrm>
            <a:off x="416474" y="1288048"/>
            <a:ext cx="8311053" cy="4852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303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Decimal </a:t>
            </a:r>
            <a:r>
              <a:rPr lang="en-US" sz="3200" dirty="0"/>
              <a:t>to </a:t>
            </a:r>
            <a:r>
              <a:rPr lang="en-US" sz="3200" dirty="0" smtClean="0"/>
              <a:t>Binary Conversion</a:t>
            </a:r>
            <a:endParaRPr lang="en-US" sz="3200" dirty="0"/>
          </a:p>
        </p:txBody>
      </p:sp>
      <p:sp>
        <p:nvSpPr>
          <p:cNvPr id="3" name="TextBox 2"/>
          <p:cNvSpPr txBox="1"/>
          <p:nvPr/>
        </p:nvSpPr>
        <p:spPr>
          <a:xfrm>
            <a:off x="438912" y="1338148"/>
            <a:ext cx="69616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435153"/>
                </a:solidFill>
              </a:rPr>
              <a:t>The following illustrates how to use </a:t>
            </a:r>
            <a:r>
              <a:rPr lang="en-US" dirty="0" smtClean="0">
                <a:solidFill>
                  <a:srgbClr val="435153"/>
                </a:solidFill>
              </a:rPr>
              <a:t>the</a:t>
            </a:r>
            <a:r>
              <a:rPr lang="en-US" dirty="0">
                <a:solidFill>
                  <a:srgbClr val="435153"/>
                </a:solidFill>
              </a:rPr>
              <a:t> binary positional value </a:t>
            </a:r>
            <a:r>
              <a:rPr lang="en-US" dirty="0" smtClean="0">
                <a:solidFill>
                  <a:srgbClr val="435153"/>
                </a:solidFill>
              </a:rPr>
              <a:t>table </a:t>
            </a:r>
            <a:r>
              <a:rPr lang="en-US" dirty="0">
                <a:solidFill>
                  <a:srgbClr val="435153"/>
                </a:solidFill>
              </a:rPr>
              <a:t>to convert decimal to </a:t>
            </a:r>
            <a:r>
              <a:rPr lang="en-US" dirty="0" smtClean="0">
                <a:solidFill>
                  <a:srgbClr val="435153"/>
                </a:solidFill>
              </a:rPr>
              <a:t>binary.</a:t>
            </a:r>
            <a:endParaRPr lang="en-US" dirty="0">
              <a:solidFill>
                <a:srgbClr val="435153"/>
              </a:solidFill>
            </a:endParaRPr>
          </a:p>
        </p:txBody>
      </p:sp>
      <p:pic>
        <p:nvPicPr>
          <p:cNvPr id="4" name="Picture 3" descr="Introduction to Networks - Google Chrome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34" t="21748" r="38267" b="26842"/>
          <a:stretch/>
        </p:blipFill>
        <p:spPr>
          <a:xfrm>
            <a:off x="1529130" y="2126300"/>
            <a:ext cx="6085741" cy="4075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428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Decimal to Binary </a:t>
            </a:r>
            <a:r>
              <a:rPr lang="en-US" sz="3200" dirty="0" smtClean="0"/>
              <a:t>Conversion (cont.)</a:t>
            </a:r>
            <a:endParaRPr lang="en-US" sz="3200" dirty="0"/>
          </a:p>
        </p:txBody>
      </p:sp>
      <p:pic>
        <p:nvPicPr>
          <p:cNvPr id="2" name="Picture 1" descr="Introduction to Networks - Google Chrome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34" t="21511" r="38267" b="28097"/>
          <a:stretch/>
        </p:blipFill>
        <p:spPr>
          <a:xfrm>
            <a:off x="912709" y="1339480"/>
            <a:ext cx="7318583" cy="4804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239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Decimal to Binary </a:t>
            </a:r>
            <a:r>
              <a:rPr lang="en-US" sz="3200" dirty="0" smtClean="0"/>
              <a:t>Conversion (cont.)</a:t>
            </a:r>
            <a:endParaRPr lang="en-US" sz="3200" dirty="0"/>
          </a:p>
        </p:txBody>
      </p:sp>
      <p:pic>
        <p:nvPicPr>
          <p:cNvPr id="3" name="Picture 2" descr="Introduction to Networks - Google Chrome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00" t="21748" r="38000" b="25657"/>
          <a:stretch/>
        </p:blipFill>
        <p:spPr>
          <a:xfrm>
            <a:off x="1173315" y="1373057"/>
            <a:ext cx="6797370" cy="470098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99872" y="5401056"/>
            <a:ext cx="56857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435153"/>
                </a:solidFill>
              </a:rPr>
              <a:t>C</a:t>
            </a:r>
            <a:r>
              <a:rPr lang="en-US" dirty="0" smtClean="0">
                <a:solidFill>
                  <a:srgbClr val="435153"/>
                </a:solidFill>
              </a:rPr>
              <a:t>ontinue </a:t>
            </a:r>
            <a:r>
              <a:rPr lang="en-US" dirty="0">
                <a:solidFill>
                  <a:srgbClr val="435153"/>
                </a:solidFill>
              </a:rPr>
              <a:t>to evaluate the decimal until all positional values have been </a:t>
            </a:r>
            <a:r>
              <a:rPr lang="en-US" dirty="0" smtClean="0">
                <a:solidFill>
                  <a:srgbClr val="435153"/>
                </a:solidFill>
              </a:rPr>
              <a:t>entered, which results </a:t>
            </a:r>
            <a:r>
              <a:rPr lang="en-US" dirty="0">
                <a:solidFill>
                  <a:srgbClr val="435153"/>
                </a:solidFill>
              </a:rPr>
              <a:t>in the equivalent binary value.</a:t>
            </a:r>
          </a:p>
        </p:txBody>
      </p:sp>
    </p:spTree>
    <p:extLst>
      <p:ext uri="{BB962C8B-B14F-4D97-AF65-F5344CB8AC3E}">
        <p14:creationId xmlns:p14="http://schemas.microsoft.com/office/powerpoint/2010/main" val="2854624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Decimal to Binary Conversion </a:t>
            </a:r>
            <a:r>
              <a:rPr lang="en-US" sz="3200" dirty="0" smtClean="0"/>
              <a:t>Example</a:t>
            </a:r>
            <a:endParaRPr lang="en-US" sz="3200" dirty="0"/>
          </a:p>
        </p:txBody>
      </p:sp>
      <p:pic>
        <p:nvPicPr>
          <p:cNvPr id="2" name="Picture 1" descr="Introduction to Networks - Google Chrome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34" t="21273" r="38933" b="24473"/>
          <a:stretch/>
        </p:blipFill>
        <p:spPr>
          <a:xfrm>
            <a:off x="1417547" y="1397776"/>
            <a:ext cx="6308907" cy="479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505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smtClean="0"/>
              <a:t>Chapter Outline</a:t>
            </a:r>
            <a:endParaRPr lang="en-US" sz="4400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7</a:t>
            </a:r>
            <a:r>
              <a:rPr lang="en-US" dirty="0" smtClean="0">
                <a:solidFill>
                  <a:schemeClr val="tx2"/>
                </a:solidFill>
              </a:rPr>
              <a:t>.0 Introduction</a:t>
            </a:r>
          </a:p>
          <a:p>
            <a:r>
              <a:rPr lang="en-US" dirty="0">
                <a:solidFill>
                  <a:schemeClr val="tx2"/>
                </a:solidFill>
              </a:rPr>
              <a:t>7</a:t>
            </a:r>
            <a:r>
              <a:rPr lang="en-US" dirty="0" smtClean="0">
                <a:solidFill>
                  <a:schemeClr val="tx2"/>
                </a:solidFill>
              </a:rPr>
              <a:t>.1 IPv4 Network Addresses</a:t>
            </a:r>
          </a:p>
          <a:p>
            <a:r>
              <a:rPr lang="en-US" dirty="0">
                <a:solidFill>
                  <a:schemeClr val="tx2"/>
                </a:solidFill>
              </a:rPr>
              <a:t>7</a:t>
            </a:r>
            <a:r>
              <a:rPr lang="en-US" dirty="0" smtClean="0">
                <a:solidFill>
                  <a:schemeClr val="tx2"/>
                </a:solidFill>
              </a:rPr>
              <a:t>.2 IPv6 Network Addresses</a:t>
            </a:r>
          </a:p>
          <a:p>
            <a:r>
              <a:rPr lang="en-US" dirty="0" smtClean="0">
                <a:solidFill>
                  <a:schemeClr val="tx2"/>
                </a:solidFill>
              </a:rPr>
              <a:t>7</a:t>
            </a:r>
            <a:r>
              <a:rPr lang="en-US" dirty="0">
                <a:solidFill>
                  <a:schemeClr val="tx2"/>
                </a:solidFill>
              </a:rPr>
              <a:t>.3 Connectivity </a:t>
            </a:r>
            <a:r>
              <a:rPr lang="en-US" dirty="0" smtClean="0">
                <a:solidFill>
                  <a:schemeClr val="tx2"/>
                </a:solidFill>
              </a:rPr>
              <a:t>Verification</a:t>
            </a:r>
          </a:p>
          <a:p>
            <a:r>
              <a:rPr lang="en-US" dirty="0" smtClean="0">
                <a:solidFill>
                  <a:schemeClr val="tx2"/>
                </a:solidFill>
              </a:rPr>
              <a:t>7.4 Summary</a:t>
            </a:r>
            <a:endParaRPr lang="en-US" dirty="0" smtClean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6360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Decimal to Binary Conversion </a:t>
            </a:r>
            <a:r>
              <a:rPr lang="en-US" sz="3200" dirty="0" smtClean="0"/>
              <a:t>Example (cont.)</a:t>
            </a:r>
            <a:endParaRPr lang="en-US" sz="3200" dirty="0"/>
          </a:p>
        </p:txBody>
      </p:sp>
      <p:pic>
        <p:nvPicPr>
          <p:cNvPr id="3" name="Picture 2" descr="Introduction to Networks - Google Chrome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34" t="21511" r="38933" b="24946"/>
          <a:stretch/>
        </p:blipFill>
        <p:spPr>
          <a:xfrm>
            <a:off x="1169785" y="1316735"/>
            <a:ext cx="6804431" cy="4866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230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Decimal to Binary Conversion </a:t>
            </a:r>
            <a:r>
              <a:rPr lang="en-US" sz="3200" dirty="0" smtClean="0"/>
              <a:t>Example (cont.)</a:t>
            </a:r>
            <a:endParaRPr lang="en-US" sz="3200" dirty="0"/>
          </a:p>
        </p:txBody>
      </p:sp>
      <p:pic>
        <p:nvPicPr>
          <p:cNvPr id="4" name="Picture 3" descr="Introduction to Networks - Google Chrome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66" t="21916" r="45734" b="36885"/>
          <a:stretch/>
        </p:blipFill>
        <p:spPr>
          <a:xfrm>
            <a:off x="1139952" y="1350007"/>
            <a:ext cx="6864096" cy="452122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65760" y="5799290"/>
            <a:ext cx="5657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See VIDEO DEMONSTRATION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1960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221393" y="2174124"/>
            <a:ext cx="8112125" cy="696192"/>
          </a:xfrm>
        </p:spPr>
        <p:txBody>
          <a:bodyPr>
            <a:normAutofit fontScale="90000"/>
          </a:bodyPr>
          <a:lstStyle/>
          <a:p>
            <a:r>
              <a:rPr lang="en-US" sz="4000" dirty="0" smtClean="0"/>
              <a:t>Section 7.1:</a:t>
            </a:r>
            <a:br>
              <a:rPr lang="en-US" sz="4000" dirty="0" smtClean="0"/>
            </a:br>
            <a:r>
              <a:rPr lang="en-US" sz="4000" dirty="0"/>
              <a:t>IPv4 Network Addresses</a:t>
            </a:r>
          </a:p>
        </p:txBody>
      </p:sp>
      <p:sp>
        <p:nvSpPr>
          <p:cNvPr id="5" name="Text Placeholder 6"/>
          <p:cNvSpPr txBox="1">
            <a:spLocks/>
          </p:cNvSpPr>
          <p:nvPr/>
        </p:nvSpPr>
        <p:spPr>
          <a:xfrm>
            <a:off x="419100" y="3119628"/>
            <a:ext cx="8577072" cy="202387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en-US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en-US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 smtClean="0"/>
              <a:t>Upon completion of this section, you should be able to:</a:t>
            </a:r>
          </a:p>
          <a:p>
            <a:r>
              <a:rPr lang="en-US" sz="1800" dirty="0"/>
              <a:t>Convert between binary and decimal numbering systems</a:t>
            </a:r>
            <a:r>
              <a:rPr lang="en-US" sz="1800" dirty="0" smtClean="0"/>
              <a:t>.</a:t>
            </a:r>
          </a:p>
          <a:p>
            <a:r>
              <a:rPr lang="en-US" sz="1800" dirty="0"/>
              <a:t>Describe the structure of an IPv4 address including the network portion, the host portion, and the subnet mask</a:t>
            </a:r>
            <a:r>
              <a:rPr lang="en-US" sz="1800" dirty="0" smtClean="0"/>
              <a:t>.</a:t>
            </a:r>
          </a:p>
          <a:p>
            <a:r>
              <a:rPr lang="en-US" sz="1800" dirty="0"/>
              <a:t>Compare the characteristics and uses of the unicast, </a:t>
            </a:r>
            <a:r>
              <a:rPr lang="en-US" sz="1800" dirty="0" smtClean="0"/>
              <a:t>broadcast, </a:t>
            </a:r>
            <a:r>
              <a:rPr lang="en-US" sz="1800" dirty="0"/>
              <a:t>and multicast IPv4 addresses</a:t>
            </a:r>
            <a:r>
              <a:rPr lang="en-US" sz="1800" dirty="0" smtClean="0"/>
              <a:t>.</a:t>
            </a:r>
          </a:p>
          <a:p>
            <a:r>
              <a:rPr lang="en-US" sz="1800" dirty="0"/>
              <a:t>Explain public, private, and reserved IPv4 </a:t>
            </a:r>
            <a:r>
              <a:rPr lang="en-US" sz="1800" dirty="0" smtClean="0"/>
              <a:t>addresses.</a:t>
            </a:r>
          </a:p>
        </p:txBody>
      </p:sp>
    </p:spTree>
    <p:extLst>
      <p:ext uri="{BB962C8B-B14F-4D97-AF65-F5344CB8AC3E}">
        <p14:creationId xmlns:p14="http://schemas.microsoft.com/office/powerpoint/2010/main" val="1063777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2800" dirty="0" smtClean="0"/>
              <a:t>Topic 7.1.1:</a:t>
            </a:r>
            <a:br>
              <a:rPr lang="en-US" sz="2800" dirty="0" smtClean="0"/>
            </a:br>
            <a:r>
              <a:rPr lang="en-US" sz="2800" dirty="0"/>
              <a:t>Binary and Decimal Conversion</a:t>
            </a:r>
          </a:p>
        </p:txBody>
      </p:sp>
    </p:spTree>
    <p:extLst>
      <p:ext uri="{BB962C8B-B14F-4D97-AF65-F5344CB8AC3E}">
        <p14:creationId xmlns:p14="http://schemas.microsoft.com/office/powerpoint/2010/main" val="3256132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IPv4 Addresses</a:t>
            </a:r>
          </a:p>
        </p:txBody>
      </p:sp>
      <p:pic>
        <p:nvPicPr>
          <p:cNvPr id="3" name="Picture 2" descr="Introduction to Networks - Google Chrome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33" t="21511" r="37867" b="26940"/>
          <a:stretch/>
        </p:blipFill>
        <p:spPr>
          <a:xfrm>
            <a:off x="759067" y="1307387"/>
            <a:ext cx="7625866" cy="4938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610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IPv4 </a:t>
            </a:r>
            <a:r>
              <a:rPr lang="en-US" sz="3200" dirty="0" smtClean="0"/>
              <a:t>Addresses (cont.)</a:t>
            </a:r>
            <a:endParaRPr lang="en-US" sz="3200" dirty="0"/>
          </a:p>
        </p:txBody>
      </p:sp>
      <p:pic>
        <p:nvPicPr>
          <p:cNvPr id="2" name="Picture 1" descr="Introduction to Networks - Google Chrome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67" t="21748" r="37600" b="26368"/>
          <a:stretch/>
        </p:blipFill>
        <p:spPr>
          <a:xfrm>
            <a:off x="735751" y="1261308"/>
            <a:ext cx="7672498" cy="5030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119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IPv4 </a:t>
            </a:r>
            <a:r>
              <a:rPr lang="en-US" sz="3200" dirty="0" smtClean="0"/>
              <a:t>Addresses (cont.)</a:t>
            </a:r>
            <a:endParaRPr lang="en-US" sz="3200" dirty="0"/>
          </a:p>
        </p:txBody>
      </p:sp>
      <p:pic>
        <p:nvPicPr>
          <p:cNvPr id="3" name="Picture 2" descr="Introduction to Networks - Google Chrome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67" t="35478" r="47599" b="48401"/>
          <a:stretch/>
        </p:blipFill>
        <p:spPr>
          <a:xfrm>
            <a:off x="3255264" y="1222948"/>
            <a:ext cx="4386674" cy="1499912"/>
          </a:xfrm>
          <a:prstGeom prst="rect">
            <a:avLst/>
          </a:prstGeom>
        </p:spPr>
      </p:pic>
      <p:pic>
        <p:nvPicPr>
          <p:cNvPr id="4" name="Picture 3" descr="Introduction to Networks - Google Chrome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02" t="35061" r="47514" b="47936"/>
          <a:stretch/>
        </p:blipFill>
        <p:spPr>
          <a:xfrm>
            <a:off x="3367329" y="2944794"/>
            <a:ext cx="4293421" cy="158111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75488" y="1560577"/>
            <a:ext cx="2718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2"/>
                </a:solidFill>
              </a:rPr>
              <a:t>Dotted Decimal Address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09600" y="3243072"/>
            <a:ext cx="2474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2"/>
                </a:solidFill>
              </a:rPr>
              <a:t>Octets</a:t>
            </a:r>
            <a:endParaRPr lang="en-US" dirty="0">
              <a:solidFill>
                <a:schemeClr val="bg2"/>
              </a:solidFill>
            </a:endParaRPr>
          </a:p>
        </p:txBody>
      </p:sp>
      <p:pic>
        <p:nvPicPr>
          <p:cNvPr id="8" name="Picture 7" descr="Introduction to Networks - Google Chrome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33" t="34067" r="47468" b="46742"/>
          <a:stretch/>
        </p:blipFill>
        <p:spPr>
          <a:xfrm>
            <a:off x="3206496" y="4538097"/>
            <a:ext cx="4454254" cy="179499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09600" y="4925567"/>
            <a:ext cx="1706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2"/>
                </a:solidFill>
              </a:rPr>
              <a:t>32-Bit Address</a:t>
            </a:r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5280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Positional Notation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85216" y="1523076"/>
            <a:ext cx="3633216" cy="377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435153"/>
                </a:solidFill>
              </a:rPr>
              <a:t>Decimal Positional Notation</a:t>
            </a:r>
            <a:endParaRPr lang="en-US" dirty="0">
              <a:solidFill>
                <a:srgbClr val="435153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5342" y="2047876"/>
            <a:ext cx="6439472" cy="38886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09059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Positional </a:t>
            </a:r>
            <a:r>
              <a:rPr lang="en-US" sz="3200" dirty="0" smtClean="0"/>
              <a:t>Notation (cont.)</a:t>
            </a:r>
            <a:endParaRPr lang="en-US" sz="3200" dirty="0"/>
          </a:p>
        </p:txBody>
      </p:sp>
      <p:sp>
        <p:nvSpPr>
          <p:cNvPr id="4" name="TextBox 3"/>
          <p:cNvSpPr txBox="1"/>
          <p:nvPr/>
        </p:nvSpPr>
        <p:spPr>
          <a:xfrm>
            <a:off x="585216" y="1430868"/>
            <a:ext cx="497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435153"/>
                </a:solidFill>
              </a:rPr>
              <a:t>Applying Decimal Positional Notation</a:t>
            </a:r>
            <a:endParaRPr lang="en-US" dirty="0">
              <a:solidFill>
                <a:srgbClr val="435153"/>
              </a:solidFill>
            </a:endParaRPr>
          </a:p>
        </p:txBody>
      </p:sp>
      <p:pic>
        <p:nvPicPr>
          <p:cNvPr id="2" name="Picture 1" descr="Introduction to Networks - Google Chrome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00" t="33691" r="42267" b="38687"/>
          <a:stretch/>
        </p:blipFill>
        <p:spPr>
          <a:xfrm>
            <a:off x="416074" y="1757318"/>
            <a:ext cx="8311852" cy="3424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947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475</Words>
  <Application>Microsoft Macintosh PowerPoint</Application>
  <PresentationFormat>On-screen Show (4:3)</PresentationFormat>
  <Paragraphs>84</Paragraphs>
  <Slides>21</Slides>
  <Notes>17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Office Theme</vt:lpstr>
      <vt:lpstr>Chapter 7: Explore the Network</vt:lpstr>
      <vt:lpstr>Chapter Outline</vt:lpstr>
      <vt:lpstr>Section 7.1: IPv4 Network Addresses</vt:lpstr>
      <vt:lpstr>Topic 7.1.1: Binary and Decimal Conversion</vt:lpstr>
      <vt:lpstr>IPv4 Addresses</vt:lpstr>
      <vt:lpstr>IPv4 Addresses (cont.)</vt:lpstr>
      <vt:lpstr>IPv4 Addresses (cont.)</vt:lpstr>
      <vt:lpstr>Positional Notation</vt:lpstr>
      <vt:lpstr>Positional Notation (cont.)</vt:lpstr>
      <vt:lpstr>Positional Notation (cont.)</vt:lpstr>
      <vt:lpstr>Positional Notation (cont.)</vt:lpstr>
      <vt:lpstr>Binary to Decimal Conversion</vt:lpstr>
      <vt:lpstr>Binary to Decimal Conversion (cont.)</vt:lpstr>
      <vt:lpstr>Binary to Decimal Conversion (cont.)</vt:lpstr>
      <vt:lpstr>Binary to Decimal Conversion (cont.)</vt:lpstr>
      <vt:lpstr>Decimal to Binary Conversion</vt:lpstr>
      <vt:lpstr>Decimal to Binary Conversion (cont.)</vt:lpstr>
      <vt:lpstr>Decimal to Binary Conversion (cont.)</vt:lpstr>
      <vt:lpstr>Decimal to Binary Conversion Example</vt:lpstr>
      <vt:lpstr>Decimal to Binary Conversion Example (cont.)</vt:lpstr>
      <vt:lpstr>Decimal to Binary Conversion Example (cont.)</vt:lpstr>
    </vt:vector>
  </TitlesOfParts>
  <Company>University of Malaya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7: Explore the Network</dc:title>
  <dc:creator>Rafidah Md Noor</dc:creator>
  <cp:lastModifiedBy>Rafidah Md Noor</cp:lastModifiedBy>
  <cp:revision>1</cp:revision>
  <dcterms:created xsi:type="dcterms:W3CDTF">2016-02-27T12:08:31Z</dcterms:created>
  <dcterms:modified xsi:type="dcterms:W3CDTF">2016-02-27T12:09:01Z</dcterms:modified>
</cp:coreProperties>
</file>